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7" r:id="rId12"/>
    <p:sldId id="268" r:id="rId13"/>
    <p:sldId id="269" r:id="rId14"/>
    <p:sldId id="266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8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55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32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956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37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841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379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65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72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66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882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42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3C0E7A-2ADF-3144-95FC-1223680B2B59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60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97769"/>
            <a:ext cx="7772400" cy="2444562"/>
          </a:xfrm>
        </p:spPr>
        <p:txBody>
          <a:bodyPr>
            <a:normAutofit/>
          </a:bodyPr>
          <a:lstStyle/>
          <a:p>
            <a:r>
              <a:rPr lang="en-US" dirty="0" smtClean="0"/>
              <a:t>All the recipes:</a:t>
            </a:r>
            <a:br>
              <a:rPr lang="en-US" dirty="0" smtClean="0"/>
            </a:br>
            <a:r>
              <a:rPr lang="en-US" dirty="0" smtClean="0"/>
              <a:t>Scraping the top 20 recipes of </a:t>
            </a:r>
            <a:r>
              <a:rPr lang="en-US" dirty="0" err="1" smtClean="0"/>
              <a:t>Allrecipes</a:t>
            </a:r>
            <a:r>
              <a:rPr lang="en-US" dirty="0" smtClean="0"/>
              <a:t> for the last 20 years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228080"/>
            <a:ext cx="6400800" cy="1752600"/>
          </a:xfrm>
        </p:spPr>
        <p:txBody>
          <a:bodyPr/>
          <a:lstStyle/>
          <a:p>
            <a:r>
              <a:rPr lang="en-US" dirty="0" smtClean="0"/>
              <a:t>Yannick Kimmel</a:t>
            </a:r>
          </a:p>
          <a:p>
            <a:r>
              <a:rPr lang="en-US" dirty="0" smtClean="0"/>
              <a:t>Scraping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094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Increase of olive oil ingredient frequency</a:t>
            </a:r>
            <a:endParaRPr lang="en-US" dirty="0"/>
          </a:p>
        </p:txBody>
      </p:sp>
      <p:pic>
        <p:nvPicPr>
          <p:cNvPr id="4" name="Picture 3" descr="Screen Shot 2016-05-23 at 12.33.0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576" y="1774533"/>
            <a:ext cx="5074063" cy="3899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95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2078"/>
            <a:ext cx="8229600" cy="1143000"/>
          </a:xfrm>
        </p:spPr>
        <p:txBody>
          <a:bodyPr/>
          <a:lstStyle/>
          <a:p>
            <a:r>
              <a:rPr lang="en-US" dirty="0" smtClean="0"/>
              <a:t>The need for </a:t>
            </a:r>
            <a:r>
              <a:rPr lang="en-US" dirty="0" err="1" smtClean="0"/>
              <a:t>allrecipes</a:t>
            </a:r>
            <a:r>
              <a:rPr lang="en-US" dirty="0" smtClean="0"/>
              <a:t> to innovate</a:t>
            </a:r>
            <a:endParaRPr lang="en-US" dirty="0"/>
          </a:p>
        </p:txBody>
      </p:sp>
      <p:pic>
        <p:nvPicPr>
          <p:cNvPr id="5" name="Picture 4" descr="Screen Shot 2016-05-23 at 12.48.4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990" y="1602304"/>
            <a:ext cx="6466871" cy="48974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21489" y="1232972"/>
            <a:ext cx="1594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Review count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79571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cookie trail</a:t>
            </a:r>
            <a:endParaRPr lang="en-US" dirty="0"/>
          </a:p>
        </p:txBody>
      </p:sp>
      <p:pic>
        <p:nvPicPr>
          <p:cNvPr id="4" name="Picture 3" descr="Screen Shot 2016-05-23 at 12.51.3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417638"/>
            <a:ext cx="5486400" cy="3937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5714322"/>
            <a:ext cx="8686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In 1997, cookie exchanges were very popular, however, further research indicates that </a:t>
            </a:r>
            <a:r>
              <a:rPr lang="en-US" dirty="0" err="1" smtClean="0"/>
              <a:t>allrecipes</a:t>
            </a:r>
            <a:r>
              <a:rPr lang="en-US" dirty="0" smtClean="0"/>
              <a:t> started as </a:t>
            </a:r>
            <a:r>
              <a:rPr lang="en-US" dirty="0" err="1" smtClean="0"/>
              <a:t>Cookiereceipt.com</a:t>
            </a:r>
            <a:r>
              <a:rPr lang="en-US" dirty="0" smtClean="0"/>
              <a:t>.  All 20 recipes in 1997 were cookie related</a:t>
            </a:r>
            <a:r>
              <a:rPr lang="is-IS" dirty="0" smtClean="0"/>
              <a:t>….the need for domain knowledge!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220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Scraping was successful.</a:t>
            </a:r>
          </a:p>
          <a:p>
            <a:r>
              <a:rPr lang="en-US" dirty="0" smtClean="0"/>
              <a:t>The trends I was hoping to find were not necessarily present in the top 20 list. </a:t>
            </a:r>
          </a:p>
          <a:p>
            <a:r>
              <a:rPr lang="en-US" dirty="0" smtClean="0"/>
              <a:t>Determined trends in popular recipes and ingredients in popular recipes.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928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popular recipes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‘Clone of </a:t>
            </a:r>
            <a:r>
              <a:rPr lang="en-US" dirty="0" err="1" smtClean="0"/>
              <a:t>cinnabon</a:t>
            </a:r>
            <a:r>
              <a:rPr lang="en-US" dirty="0" smtClean="0"/>
              <a:t>’ from years 2001-2009</a:t>
            </a:r>
          </a:p>
          <a:p>
            <a:r>
              <a:rPr lang="en-US" dirty="0" smtClean="0"/>
              <a:t>‘Jamie's cranberry spinach salad’ years 2000-2009</a:t>
            </a:r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Dark ages of cooking</a:t>
            </a:r>
            <a:r>
              <a:rPr lang="is-IS" dirty="0" smtClean="0"/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810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5567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Allrecipes</a:t>
            </a:r>
            <a:r>
              <a:rPr lang="en-US" dirty="0" smtClean="0"/>
              <a:t> is the most popular recipe website (</a:t>
            </a:r>
            <a:r>
              <a:rPr lang="en-US" dirty="0" err="1" smtClean="0"/>
              <a:t>eBzMBA</a:t>
            </a:r>
            <a:r>
              <a:rPr lang="en-US" dirty="0" smtClean="0"/>
              <a:t>) </a:t>
            </a:r>
          </a:p>
          <a:p>
            <a:r>
              <a:rPr lang="en-US" dirty="0" smtClean="0"/>
              <a:t>Website has been around since 1997 (ancient)</a:t>
            </a:r>
          </a:p>
          <a:p>
            <a:r>
              <a:rPr lang="en-US" dirty="0" smtClean="0"/>
              <a:t>Is not known for ‘foodie’ recipes but for go to for the average American.  </a:t>
            </a:r>
          </a:p>
          <a:p>
            <a:r>
              <a:rPr lang="en-US" dirty="0" smtClean="0"/>
              <a:t>Every year, </a:t>
            </a:r>
            <a:r>
              <a:rPr lang="en-US" dirty="0" err="1" smtClean="0"/>
              <a:t>allrecipes</a:t>
            </a:r>
            <a:r>
              <a:rPr lang="en-US" dirty="0" smtClean="0"/>
              <a:t> releases the top 20 recipes of the year.</a:t>
            </a:r>
          </a:p>
          <a:p>
            <a:r>
              <a:rPr lang="en-US" dirty="0" smtClean="0"/>
              <a:t>Motivation: Use the top 20 list as representation of food trends, and gain insights.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366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Hall of fame recipes</a:t>
            </a:r>
            <a:endParaRPr lang="en-US" dirty="0"/>
          </a:p>
        </p:txBody>
      </p:sp>
      <p:pic>
        <p:nvPicPr>
          <p:cNvPr id="4" name="Picture 3" descr="Screen Shot 2016-05-22 at 11.19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1900"/>
            <a:ext cx="9144000" cy="438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698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5162"/>
            <a:ext cx="8229600" cy="1143000"/>
          </a:xfrm>
        </p:spPr>
        <p:txBody>
          <a:bodyPr/>
          <a:lstStyle/>
          <a:p>
            <a:r>
              <a:rPr lang="en-US" dirty="0" smtClean="0"/>
              <a:t>Hall of fame 1997</a:t>
            </a:r>
            <a:endParaRPr lang="en-US" dirty="0"/>
          </a:p>
        </p:txBody>
      </p:sp>
      <p:pic>
        <p:nvPicPr>
          <p:cNvPr id="4" name="Picture 3" descr="Screen Shot 2016-05-22 at 11.23.38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40"/>
          <a:stretch/>
        </p:blipFill>
        <p:spPr>
          <a:xfrm>
            <a:off x="0" y="622644"/>
            <a:ext cx="9144000" cy="49777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21098" y="5676653"/>
            <a:ext cx="6252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urls</a:t>
            </a:r>
            <a:r>
              <a:rPr lang="en-US" dirty="0" smtClean="0"/>
              <a:t> = </a:t>
            </a:r>
            <a:r>
              <a:rPr lang="en-US" dirty="0" err="1" smtClean="0"/>
              <a:t>html_list.find_elements</a:t>
            </a:r>
            <a:r>
              <a:rPr lang="en-US" dirty="0" smtClean="0"/>
              <a:t>(</a:t>
            </a:r>
            <a:r>
              <a:rPr lang="en-US" dirty="0" err="1" smtClean="0"/>
              <a:t>By.CLASS_NAME</a:t>
            </a:r>
            <a:r>
              <a:rPr lang="en-US" dirty="0" smtClean="0"/>
              <a:t>, "favorite")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, e in enumerate(</a:t>
            </a:r>
            <a:r>
              <a:rPr lang="en-US" dirty="0" err="1" smtClean="0"/>
              <a:t>urls</a:t>
            </a:r>
            <a:r>
              <a:rPr lang="en-US" dirty="0" smtClean="0"/>
              <a:t>):</a:t>
            </a:r>
          </a:p>
          <a:p>
            <a:r>
              <a:rPr lang="en-US" dirty="0" smtClean="0"/>
              <a:t>    	</a:t>
            </a:r>
            <a:r>
              <a:rPr lang="en-US" dirty="0" err="1" smtClean="0"/>
              <a:t>id.append</a:t>
            </a:r>
            <a:r>
              <a:rPr lang="en-US" dirty="0" smtClean="0"/>
              <a:t>(</a:t>
            </a:r>
            <a:r>
              <a:rPr lang="en-US" dirty="0" err="1" smtClean="0"/>
              <a:t>e.get_attribute</a:t>
            </a:r>
            <a:r>
              <a:rPr lang="en-US" dirty="0" smtClean="0"/>
              <a:t>('data-id'))	</a:t>
            </a:r>
          </a:p>
          <a:p>
            <a:r>
              <a:rPr lang="en-US" dirty="0" smtClean="0"/>
              <a:t>    	</a:t>
            </a:r>
            <a:r>
              <a:rPr lang="en-US" dirty="0" err="1" smtClean="0"/>
              <a:t>urls</a:t>
            </a:r>
            <a:r>
              <a:rPr lang="en-US" dirty="0" smtClean="0"/>
              <a:t>[</a:t>
            </a:r>
            <a:r>
              <a:rPr lang="en-US" dirty="0" err="1" smtClean="0"/>
              <a:t>i</a:t>
            </a:r>
            <a:r>
              <a:rPr lang="en-US" dirty="0" smtClean="0"/>
              <a:t>] = 'https://</a:t>
            </a:r>
            <a:r>
              <a:rPr lang="en-US" dirty="0" err="1" smtClean="0"/>
              <a:t>allrecipes.com</a:t>
            </a:r>
            <a:r>
              <a:rPr lang="en-US" dirty="0" smtClean="0"/>
              <a:t>/recipe/' + </a:t>
            </a:r>
            <a:r>
              <a:rPr lang="en-US" dirty="0" err="1" smtClean="0"/>
              <a:t>str</a:t>
            </a:r>
            <a:r>
              <a:rPr lang="en-US" dirty="0" smtClean="0"/>
              <a:t>(id[</a:t>
            </a:r>
            <a:r>
              <a:rPr lang="en-US" dirty="0" err="1" smtClean="0"/>
              <a:t>i</a:t>
            </a:r>
            <a:r>
              <a:rPr lang="en-US" dirty="0" smtClean="0"/>
              <a:t>])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63007" y="1367530"/>
            <a:ext cx="716379" cy="797726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56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44002"/>
            <a:ext cx="8229600" cy="1143000"/>
          </a:xfrm>
        </p:spPr>
        <p:txBody>
          <a:bodyPr/>
          <a:lstStyle/>
          <a:p>
            <a:r>
              <a:rPr lang="en-US" dirty="0" smtClean="0"/>
              <a:t>Example recipe</a:t>
            </a:r>
            <a:endParaRPr lang="en-US" dirty="0"/>
          </a:p>
        </p:txBody>
      </p:sp>
      <p:pic>
        <p:nvPicPr>
          <p:cNvPr id="4" name="Picture 3" descr="Screen Shot 2016-05-22 at 11.27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54" y="0"/>
            <a:ext cx="7036122" cy="5725383"/>
          </a:xfrm>
          <a:prstGeom prst="rect">
            <a:avLst/>
          </a:prstGeom>
        </p:spPr>
      </p:pic>
      <p:pic>
        <p:nvPicPr>
          <p:cNvPr id="5" name="Picture 4" descr="Screen Shot 2016-05-22 at 11.27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7033"/>
            <a:ext cx="9144000" cy="12009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04817" y="261118"/>
            <a:ext cx="2621295" cy="454572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67632" y="537244"/>
            <a:ext cx="2132853" cy="797726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968407" y="2783900"/>
            <a:ext cx="716379" cy="797726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21098" y="2946702"/>
            <a:ext cx="4021489" cy="2710331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16281" y="5657032"/>
            <a:ext cx="3516766" cy="1200967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143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74638"/>
            <a:ext cx="9019854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Scraped using Python (Selenium), cleaned data through </a:t>
            </a:r>
            <a:r>
              <a:rPr lang="en-US" dirty="0" err="1" smtClean="0"/>
              <a:t>iPython</a:t>
            </a:r>
            <a:r>
              <a:rPr lang="en-US" dirty="0" smtClean="0"/>
              <a:t> and stored in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 descr="Screen Shot 2016-05-22 at 11.33.00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005"/>
          <a:stretch/>
        </p:blipFill>
        <p:spPr>
          <a:xfrm>
            <a:off x="0" y="2283701"/>
            <a:ext cx="9144000" cy="15909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05209" y="1743238"/>
            <a:ext cx="1300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Recipes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815701" y="4142295"/>
            <a:ext cx="1835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Ingredients</a:t>
            </a:r>
            <a:endParaRPr lang="en-US" sz="2800" dirty="0"/>
          </a:p>
        </p:txBody>
      </p:sp>
      <p:pic>
        <p:nvPicPr>
          <p:cNvPr id="7" name="Picture 6" descr="Screen Shot 2016-05-22 at 11.35.04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60"/>
          <a:stretch/>
        </p:blipFill>
        <p:spPr>
          <a:xfrm>
            <a:off x="1174901" y="4841298"/>
            <a:ext cx="7302500" cy="1743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987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0962"/>
            <a:ext cx="8229600" cy="1143000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ord clouds</a:t>
            </a:r>
            <a:endParaRPr lang="en-US" dirty="0"/>
          </a:p>
        </p:txBody>
      </p:sp>
      <p:pic>
        <p:nvPicPr>
          <p:cNvPr id="4" name="Picture 3" descr="recipes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82" t="11966" r="16363" b="9924"/>
          <a:stretch/>
        </p:blipFill>
        <p:spPr>
          <a:xfrm>
            <a:off x="180417" y="1986174"/>
            <a:ext cx="4314552" cy="3972350"/>
          </a:xfrm>
          <a:prstGeom prst="rect">
            <a:avLst/>
          </a:prstGeom>
        </p:spPr>
      </p:pic>
      <p:pic>
        <p:nvPicPr>
          <p:cNvPr id="6" name="Picture 5" descr="ingredients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3" t="20313" r="26030" b="20380"/>
          <a:stretch/>
        </p:blipFill>
        <p:spPr>
          <a:xfrm>
            <a:off x="4494969" y="1701984"/>
            <a:ext cx="4598762" cy="459842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50866" y="1178764"/>
            <a:ext cx="207160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Ingredients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1601441" y="1267309"/>
            <a:ext cx="145965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Recipes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6300405"/>
            <a:ext cx="3057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 packages: </a:t>
            </a:r>
            <a:r>
              <a:rPr lang="en-US" dirty="0" err="1" smtClean="0"/>
              <a:t>wordcloud</a:t>
            </a:r>
            <a:r>
              <a:rPr lang="en-US" dirty="0" smtClean="0"/>
              <a:t> and tm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444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Declining frequency of baked goods ingredients</a:t>
            </a:r>
            <a:endParaRPr lang="en-US" dirty="0"/>
          </a:p>
        </p:txBody>
      </p:sp>
      <p:pic>
        <p:nvPicPr>
          <p:cNvPr id="4" name="Picture 3" descr="Screen Shot 2016-05-23 at 12.28.44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5"/>
          <a:stretch/>
        </p:blipFill>
        <p:spPr>
          <a:xfrm>
            <a:off x="1092172" y="1173438"/>
            <a:ext cx="6399828" cy="514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921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Median calories per serving </a:t>
            </a:r>
            <a:endParaRPr lang="en-US" dirty="0"/>
          </a:p>
        </p:txBody>
      </p:sp>
      <p:pic>
        <p:nvPicPr>
          <p:cNvPr id="5" name="Picture 4" descr="Screen Shot 2016-05-23 at 12.45.0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626" y="1628012"/>
            <a:ext cx="5848171" cy="4582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319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257</Words>
  <Application>Microsoft Macintosh PowerPoint</Application>
  <PresentationFormat>On-screen Show (4:3)</PresentationFormat>
  <Paragraphs>38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All the recipes: Scraping the top 20 recipes of Allrecipes for the last 20 years</vt:lpstr>
      <vt:lpstr>Introduction</vt:lpstr>
      <vt:lpstr>Hall of fame recipes</vt:lpstr>
      <vt:lpstr>Hall of fame 1997</vt:lpstr>
      <vt:lpstr>Example recipe</vt:lpstr>
      <vt:lpstr>Scraped using Python (Selenium), cleaned data through iPython and stored in MongoDB</vt:lpstr>
      <vt:lpstr>Word clouds</vt:lpstr>
      <vt:lpstr>Declining frequency of baked goods ingredients</vt:lpstr>
      <vt:lpstr>Median calories per serving </vt:lpstr>
      <vt:lpstr>Increase of olive oil ingredient frequency</vt:lpstr>
      <vt:lpstr>The need for allrecipes to innovate</vt:lpstr>
      <vt:lpstr>The cookie trail</vt:lpstr>
      <vt:lpstr>Conclusions </vt:lpstr>
      <vt:lpstr>Most popular recipes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 the recipes: Scraping the top 20 recipes of Allrecipes for the last 20 years</dc:title>
  <dc:creator>Yannick Kimmel</dc:creator>
  <cp:lastModifiedBy>Yannick Kimmel</cp:lastModifiedBy>
  <cp:revision>13</cp:revision>
  <dcterms:created xsi:type="dcterms:W3CDTF">2016-05-23T03:09:06Z</dcterms:created>
  <dcterms:modified xsi:type="dcterms:W3CDTF">2016-05-23T05:05:15Z</dcterms:modified>
</cp:coreProperties>
</file>

<file path=docProps/thumbnail.jpeg>
</file>